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336" r:id="rId3"/>
    <p:sldId id="279" r:id="rId4"/>
    <p:sldId id="260" r:id="rId5"/>
    <p:sldId id="316" r:id="rId6"/>
    <p:sldId id="281" r:id="rId7"/>
    <p:sldId id="318" r:id="rId8"/>
    <p:sldId id="264" r:id="rId9"/>
    <p:sldId id="321" r:id="rId10"/>
    <p:sldId id="317" r:id="rId11"/>
    <p:sldId id="290" r:id="rId12"/>
    <p:sldId id="319" r:id="rId13"/>
    <p:sldId id="320" r:id="rId14"/>
    <p:sldId id="331" r:id="rId15"/>
    <p:sldId id="265" r:id="rId16"/>
    <p:sldId id="322" r:id="rId17"/>
    <p:sldId id="333" r:id="rId18"/>
    <p:sldId id="323" r:id="rId19"/>
    <p:sldId id="324" r:id="rId20"/>
    <p:sldId id="325" r:id="rId21"/>
    <p:sldId id="296" r:id="rId22"/>
    <p:sldId id="303" r:id="rId23"/>
    <p:sldId id="326" r:id="rId24"/>
    <p:sldId id="304" r:id="rId25"/>
    <p:sldId id="26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653"/>
    <a:srgbClr val="E76F51"/>
    <a:srgbClr val="2A9D8F"/>
    <a:srgbClr val="E9C46A"/>
    <a:srgbClr val="FFFFFF"/>
    <a:srgbClr val="418D91"/>
    <a:srgbClr val="60B4B8"/>
    <a:srgbClr val="F4A261"/>
    <a:srgbClr val="489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BC00AD7-887E-40D7-8BA3-EB9B0B114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0CBBC4-9D6A-460E-B92C-5A5CFC8391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2E9CD-6624-4FFF-A4C4-380B449870C6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F484D0-A572-4ABA-A616-88736A1ABE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1C8FE-50AE-468E-B416-57B6FBED0F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80135-D69E-4FD2-AA3D-B588CC5A14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4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8E5A-AE3C-4D77-8EA8-D522D2930B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46605"/>
            <a:ext cx="9144000" cy="3073467"/>
          </a:xfrm>
        </p:spPr>
        <p:txBody>
          <a:bodyPr anchor="b"/>
          <a:lstStyle>
            <a:lvl1pPr algn="ctr">
              <a:defRPr sz="600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6C7F8A-CDAB-494A-B00F-C05DC40828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9401" y="5295445"/>
            <a:ext cx="3533198" cy="3398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8A215B-FB2D-431B-B262-7100998F9CF4}" type="datetimeFigureOut">
              <a:rPr lang="zh-TW" altLang="en-US" smtClean="0"/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2022/11/18</a:t>
            </a:fld>
            <a:endParaRPr lang="zh-TW" altLang="en-US" dirty="0"/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CDA31B-9DB3-4024-80A2-3193C2A236BF}"/>
              </a:ext>
            </a:extLst>
          </p:cNvPr>
          <p:cNvSpPr/>
          <p:nvPr userDrawn="1"/>
        </p:nvSpPr>
        <p:spPr>
          <a:xfrm>
            <a:off x="177271" y="6335713"/>
            <a:ext cx="2002971" cy="385762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26E5FF9-B0D0-4648-AB4A-680AB84953B7}"/>
              </a:ext>
            </a:extLst>
          </p:cNvPr>
          <p:cNvSpPr/>
          <p:nvPr userDrawn="1"/>
        </p:nvSpPr>
        <p:spPr>
          <a:xfrm>
            <a:off x="2640555" y="6335713"/>
            <a:ext cx="2002971" cy="385762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C751941-0A40-4014-BCE0-8CC80F868E4F}"/>
              </a:ext>
            </a:extLst>
          </p:cNvPr>
          <p:cNvSpPr/>
          <p:nvPr userDrawn="1"/>
        </p:nvSpPr>
        <p:spPr>
          <a:xfrm>
            <a:off x="5103839" y="6335713"/>
            <a:ext cx="2002971" cy="38576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78E5D6F-5530-42D3-A86D-489561220F8E}"/>
              </a:ext>
            </a:extLst>
          </p:cNvPr>
          <p:cNvSpPr/>
          <p:nvPr userDrawn="1"/>
        </p:nvSpPr>
        <p:spPr>
          <a:xfrm>
            <a:off x="7567123" y="6335713"/>
            <a:ext cx="2002971" cy="385762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09F60FE-F89E-414E-814E-8F193D34DC05}"/>
              </a:ext>
            </a:extLst>
          </p:cNvPr>
          <p:cNvSpPr/>
          <p:nvPr userDrawn="1"/>
        </p:nvSpPr>
        <p:spPr>
          <a:xfrm>
            <a:off x="10030407" y="6335713"/>
            <a:ext cx="2002971" cy="385762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51E1467-6055-4CF0-A677-AB06944C1E57}"/>
              </a:ext>
            </a:extLst>
          </p:cNvPr>
          <p:cNvSpPr/>
          <p:nvPr userDrawn="1"/>
        </p:nvSpPr>
        <p:spPr>
          <a:xfrm>
            <a:off x="0" y="0"/>
            <a:ext cx="2329537" cy="136525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9CFDDB8-355D-4CDA-A757-830FB7B878FC}"/>
              </a:ext>
            </a:extLst>
          </p:cNvPr>
          <p:cNvSpPr/>
          <p:nvPr userDrawn="1"/>
        </p:nvSpPr>
        <p:spPr>
          <a:xfrm>
            <a:off x="2329538" y="0"/>
            <a:ext cx="2465615" cy="136525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450ADF0-598D-4535-863F-C5678DD649A1}"/>
              </a:ext>
            </a:extLst>
          </p:cNvPr>
          <p:cNvSpPr/>
          <p:nvPr userDrawn="1"/>
        </p:nvSpPr>
        <p:spPr>
          <a:xfrm>
            <a:off x="4795154" y="0"/>
            <a:ext cx="2465615" cy="136525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DDA2584-B829-4F3A-886C-084C0DE23E70}"/>
              </a:ext>
            </a:extLst>
          </p:cNvPr>
          <p:cNvSpPr/>
          <p:nvPr userDrawn="1"/>
        </p:nvSpPr>
        <p:spPr>
          <a:xfrm>
            <a:off x="7260769" y="0"/>
            <a:ext cx="2465615" cy="136525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DCF5EE6-0BF4-4129-B045-79448B6EA9E7}"/>
              </a:ext>
            </a:extLst>
          </p:cNvPr>
          <p:cNvSpPr/>
          <p:nvPr userDrawn="1"/>
        </p:nvSpPr>
        <p:spPr>
          <a:xfrm>
            <a:off x="9726384" y="0"/>
            <a:ext cx="2465616" cy="136525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B183C580-BA48-44B2-8863-D4F7FCBD1C0F}"/>
              </a:ext>
            </a:extLst>
          </p:cNvPr>
          <p:cNvSpPr txBox="1">
            <a:spLocks/>
          </p:cNvSpPr>
          <p:nvPr userDrawn="1"/>
        </p:nvSpPr>
        <p:spPr>
          <a:xfrm>
            <a:off x="1676400" y="4823663"/>
            <a:ext cx="9144000" cy="4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rgbClr val="26465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資工碩一 莊雅卉</a:t>
            </a:r>
            <a:r>
              <a:rPr lang="zh-TW" altLang="en-US" dirty="0">
                <a:solidFill>
                  <a:srgbClr val="264653"/>
                </a:solidFill>
              </a:rPr>
              <a:t> </a:t>
            </a:r>
            <a:r>
              <a:rPr lang="en-US" altLang="zh-TW" dirty="0">
                <a:solidFill>
                  <a:srgbClr val="264653"/>
                </a:solidFill>
              </a:rPr>
              <a:t>611121213</a:t>
            </a:r>
            <a:endParaRPr lang="zh-TW" altLang="en-US" dirty="0">
              <a:solidFill>
                <a:srgbClr val="2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6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744C9-900E-4446-9B67-10B0137A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E3BD6-0BD3-4FAD-9099-4F4D8582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6C5397-25C5-423C-B188-7464CD37E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5DF95E-7CB6-42A7-86A5-0CE71E34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701309-0D5E-4F37-AA68-AA6FB557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CBDAD5-C5D4-4525-A332-B9FD0E8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9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64F94-15B5-4625-83E3-AC607D84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BEE48D-5A82-41FB-A0C9-2A88EB1C6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061A65-CF21-4E19-B893-BA3864CD3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8643BD-DE28-495F-A9CF-357FC2BE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4AE0A0-8AAF-45F5-B91A-82038049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0C90E5-772D-426F-B3D0-01B2A64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043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A913E-0C7E-44DB-A44C-ACF48864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8D2A34-9C02-4706-9442-52C3D7613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17D11E-0FF8-4D8B-8EA1-C7E97EEB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58D25-EC55-42F2-99A6-0E7C2244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CD5E20-F0D3-4527-BDFB-0EFEAC73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867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4BCFDB-5DDE-4505-BB6D-2E70C926FC74}"/>
              </a:ext>
            </a:extLst>
          </p:cNvPr>
          <p:cNvSpPr/>
          <p:nvPr userDrawn="1"/>
        </p:nvSpPr>
        <p:spPr>
          <a:xfrm>
            <a:off x="3352800" y="2160984"/>
            <a:ext cx="5486400" cy="2150269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solidFill>
                  <a:srgbClr val="264653"/>
                </a:solidFill>
              </a:rPr>
              <a:t>THANK YOU !</a:t>
            </a:r>
            <a:endParaRPr lang="zh-TW" altLang="en-US" sz="6000" dirty="0">
              <a:solidFill>
                <a:srgbClr val="264653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6714BF0-E1C4-45EF-BCA9-8B21270D2701}"/>
              </a:ext>
            </a:extLst>
          </p:cNvPr>
          <p:cNvSpPr/>
          <p:nvPr userDrawn="1"/>
        </p:nvSpPr>
        <p:spPr>
          <a:xfrm>
            <a:off x="177271" y="6335713"/>
            <a:ext cx="2002971" cy="385762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E9A2505-048D-45EE-874C-A6D4C3BF4E7C}"/>
              </a:ext>
            </a:extLst>
          </p:cNvPr>
          <p:cNvSpPr/>
          <p:nvPr userDrawn="1"/>
        </p:nvSpPr>
        <p:spPr>
          <a:xfrm>
            <a:off x="2640555" y="6335713"/>
            <a:ext cx="2002971" cy="385762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94BED7B-CCDE-4E8E-9988-9FC199EE1669}"/>
              </a:ext>
            </a:extLst>
          </p:cNvPr>
          <p:cNvSpPr/>
          <p:nvPr userDrawn="1"/>
        </p:nvSpPr>
        <p:spPr>
          <a:xfrm>
            <a:off x="5103839" y="6335713"/>
            <a:ext cx="2002971" cy="38576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3A18B75-2A76-461B-8E88-6B8927194635}"/>
              </a:ext>
            </a:extLst>
          </p:cNvPr>
          <p:cNvSpPr/>
          <p:nvPr userDrawn="1"/>
        </p:nvSpPr>
        <p:spPr>
          <a:xfrm>
            <a:off x="7567123" y="6335713"/>
            <a:ext cx="2002971" cy="385762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0B1B4CD-4330-4CA5-A59D-5516A5C09B48}"/>
              </a:ext>
            </a:extLst>
          </p:cNvPr>
          <p:cNvSpPr/>
          <p:nvPr userDrawn="1"/>
        </p:nvSpPr>
        <p:spPr>
          <a:xfrm>
            <a:off x="10030407" y="6335713"/>
            <a:ext cx="2002971" cy="385762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45A92BB-D665-4E10-9DF1-C695B8DD384E}"/>
              </a:ext>
            </a:extLst>
          </p:cNvPr>
          <p:cNvSpPr/>
          <p:nvPr userDrawn="1"/>
        </p:nvSpPr>
        <p:spPr>
          <a:xfrm>
            <a:off x="0" y="0"/>
            <a:ext cx="2329537" cy="136525"/>
          </a:xfrm>
          <a:prstGeom prst="round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AA259FF-715D-429F-951C-690930FF3221}"/>
              </a:ext>
            </a:extLst>
          </p:cNvPr>
          <p:cNvSpPr/>
          <p:nvPr userDrawn="1"/>
        </p:nvSpPr>
        <p:spPr>
          <a:xfrm>
            <a:off x="2329538" y="0"/>
            <a:ext cx="2465615" cy="136525"/>
          </a:xfrm>
          <a:prstGeom prst="round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0A71064-778F-4C2F-8CED-5F233D6AC49E}"/>
              </a:ext>
            </a:extLst>
          </p:cNvPr>
          <p:cNvSpPr/>
          <p:nvPr userDrawn="1"/>
        </p:nvSpPr>
        <p:spPr>
          <a:xfrm>
            <a:off x="4795154" y="0"/>
            <a:ext cx="2465615" cy="136525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489CB15-5A6D-4AD7-AEDD-EF045AB7A748}"/>
              </a:ext>
            </a:extLst>
          </p:cNvPr>
          <p:cNvSpPr/>
          <p:nvPr userDrawn="1"/>
        </p:nvSpPr>
        <p:spPr>
          <a:xfrm>
            <a:off x="7260769" y="0"/>
            <a:ext cx="2465615" cy="136525"/>
          </a:xfrm>
          <a:prstGeom prst="round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F3C2551-230F-48B0-870B-DEE9A3991682}"/>
              </a:ext>
            </a:extLst>
          </p:cNvPr>
          <p:cNvSpPr/>
          <p:nvPr userDrawn="1"/>
        </p:nvSpPr>
        <p:spPr>
          <a:xfrm>
            <a:off x="9726384" y="0"/>
            <a:ext cx="2465616" cy="136525"/>
          </a:xfrm>
          <a:prstGeom prst="round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3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39556-8009-4058-AE65-D893BA3A4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25563"/>
          </a:xfrm>
          <a:solidFill>
            <a:srgbClr val="418D91"/>
          </a:solidFill>
        </p:spPr>
        <p:txBody>
          <a:bodyPr/>
          <a:lstStyle>
            <a:lvl1pPr algn="ctr">
              <a:defRPr b="1" spc="3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CONTENTS</a:t>
            </a:r>
            <a:endParaRPr lang="zh-TW" altLang="en-US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40E6BE77-C548-4267-8DE9-7D92D41FA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975" y="1771914"/>
            <a:ext cx="5695238" cy="4228571"/>
          </a:xfrm>
          <a:prstGeom prst="rect">
            <a:avLst/>
          </a:prstGeom>
        </p:spPr>
      </p:pic>
      <p:grpSp>
        <p:nvGrpSpPr>
          <p:cNvPr id="87" name="群組 86">
            <a:extLst>
              <a:ext uri="{FF2B5EF4-FFF2-40B4-BE49-F238E27FC236}">
                <a16:creationId xmlns:a16="http://schemas.microsoft.com/office/drawing/2014/main" id="{9B523386-076B-401C-B7D3-327B64FEFDE3}"/>
              </a:ext>
            </a:extLst>
          </p:cNvPr>
          <p:cNvGrpSpPr/>
          <p:nvPr userDrawn="1"/>
        </p:nvGrpSpPr>
        <p:grpSpPr>
          <a:xfrm>
            <a:off x="1739901" y="1619592"/>
            <a:ext cx="9942831" cy="707886"/>
            <a:chOff x="1746250" y="1650345"/>
            <a:chExt cx="9942831" cy="707886"/>
          </a:xfrm>
        </p:grpSpPr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D09B439-A916-45E0-A1EC-2C7F3719CED5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BFEAB6D9-BE50-42E6-B720-2CFAAD9406B1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995E722D-6E7F-4CCB-A5C7-F33DF6B761B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33DBE55-7D37-4CCB-B12C-C8874400FD1F}"/>
              </a:ext>
            </a:extLst>
          </p:cNvPr>
          <p:cNvGrpSpPr/>
          <p:nvPr userDrawn="1"/>
        </p:nvGrpSpPr>
        <p:grpSpPr>
          <a:xfrm>
            <a:off x="1739901" y="2587993"/>
            <a:ext cx="9942831" cy="707886"/>
            <a:chOff x="1746250" y="1650345"/>
            <a:chExt cx="9942831" cy="707886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998382-D745-46CD-A593-49B84DA43416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02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7F398098-6D11-40F3-9173-8986EC321969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3713ABBE-2FDB-440B-A439-441BF5EEE9D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0BA0F90-1281-4EAF-BDD9-BE9D36FA48F7}"/>
              </a:ext>
            </a:extLst>
          </p:cNvPr>
          <p:cNvGrpSpPr/>
          <p:nvPr userDrawn="1"/>
        </p:nvGrpSpPr>
        <p:grpSpPr>
          <a:xfrm>
            <a:off x="1739901" y="3633615"/>
            <a:ext cx="10106659" cy="707886"/>
            <a:chOff x="1746250" y="1650345"/>
            <a:chExt cx="10106659" cy="707886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C907EA1-EFC1-47F1-83F7-57CBF9A103B8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03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F890CCBE-0ADF-4CB5-BCC6-79BD723E8288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8B8387BF-07E1-4B16-AADE-77384617E83B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40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B9A3DF21-6BE2-47D8-AE84-AF15055D0575}"/>
              </a:ext>
            </a:extLst>
          </p:cNvPr>
          <p:cNvGrpSpPr/>
          <p:nvPr userDrawn="1"/>
        </p:nvGrpSpPr>
        <p:grpSpPr>
          <a:xfrm>
            <a:off x="1739901" y="4677284"/>
            <a:ext cx="9942831" cy="707886"/>
            <a:chOff x="1746250" y="1650345"/>
            <a:chExt cx="9942831" cy="707886"/>
          </a:xfrm>
        </p:grpSpPr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A728C1D-5419-43F7-8C03-5CC9187119B1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04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112E4EC-FF56-4749-876D-CA1CC914D5F0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1EB9428-903A-48A5-A21A-370E6629B5F1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05A7E58F-ECB8-4EA2-A739-9AE6DF9F1508}"/>
              </a:ext>
            </a:extLst>
          </p:cNvPr>
          <p:cNvGrpSpPr/>
          <p:nvPr userDrawn="1"/>
        </p:nvGrpSpPr>
        <p:grpSpPr>
          <a:xfrm>
            <a:off x="1739901" y="5720953"/>
            <a:ext cx="9942831" cy="707886"/>
            <a:chOff x="1746250" y="1650345"/>
            <a:chExt cx="9942831" cy="70788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3943DFDA-EE4D-4A08-9264-0B368943FD44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05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CF1E6D63-3CBE-4D3F-9BF2-8A1FC4AC8541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D4BD36B-FAE8-4928-9779-01F65B6BAF03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39556-8009-4058-AE65-D893BA3A4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325563"/>
          </a:xfrm>
          <a:solidFill>
            <a:srgbClr val="418D91"/>
          </a:solidFill>
        </p:spPr>
        <p:txBody>
          <a:bodyPr/>
          <a:lstStyle>
            <a:lvl1pPr algn="ctr">
              <a:defRPr b="1" spc="3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CONTENTS</a:t>
            </a:r>
            <a:endParaRPr lang="zh-TW" altLang="en-US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40E6BE77-C548-4267-8DE9-7D92D41FA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975" y="1771914"/>
            <a:ext cx="5695238" cy="4228571"/>
          </a:xfrm>
          <a:prstGeom prst="rect">
            <a:avLst/>
          </a:prstGeom>
        </p:spPr>
      </p:pic>
      <p:grpSp>
        <p:nvGrpSpPr>
          <p:cNvPr id="87" name="群組 86">
            <a:extLst>
              <a:ext uri="{FF2B5EF4-FFF2-40B4-BE49-F238E27FC236}">
                <a16:creationId xmlns:a16="http://schemas.microsoft.com/office/drawing/2014/main" id="{9B523386-076B-401C-B7D3-327B64FEFDE3}"/>
              </a:ext>
            </a:extLst>
          </p:cNvPr>
          <p:cNvGrpSpPr/>
          <p:nvPr userDrawn="1"/>
        </p:nvGrpSpPr>
        <p:grpSpPr>
          <a:xfrm>
            <a:off x="1739901" y="1619592"/>
            <a:ext cx="9942831" cy="707886"/>
            <a:chOff x="1746250" y="1650345"/>
            <a:chExt cx="9942831" cy="707886"/>
          </a:xfrm>
        </p:grpSpPr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3D09B439-A916-45E0-A1EC-2C7F3719CED5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BFEAB6D9-BE50-42E6-B720-2CFAAD9406B1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995E722D-6E7F-4CCB-A5C7-F33DF6B761B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33DBE55-7D37-4CCB-B12C-C8874400FD1F}"/>
              </a:ext>
            </a:extLst>
          </p:cNvPr>
          <p:cNvGrpSpPr/>
          <p:nvPr userDrawn="1"/>
        </p:nvGrpSpPr>
        <p:grpSpPr>
          <a:xfrm>
            <a:off x="1739901" y="2900461"/>
            <a:ext cx="9942831" cy="707886"/>
            <a:chOff x="1746250" y="1650345"/>
            <a:chExt cx="9942831" cy="707886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998382-D745-46CD-A593-49B84DA43416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02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7F398098-6D11-40F3-9173-8986EC321969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3713ABBE-2FDB-440B-A439-441BF5EEE9D4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0BA0F90-1281-4EAF-BDD9-BE9D36FA48F7}"/>
              </a:ext>
            </a:extLst>
          </p:cNvPr>
          <p:cNvGrpSpPr/>
          <p:nvPr userDrawn="1"/>
        </p:nvGrpSpPr>
        <p:grpSpPr>
          <a:xfrm>
            <a:off x="1739901" y="4175855"/>
            <a:ext cx="10106659" cy="707886"/>
            <a:chOff x="1746250" y="1650345"/>
            <a:chExt cx="10106659" cy="707886"/>
          </a:xfrm>
        </p:grpSpPr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C907EA1-EFC1-47F1-83F7-57CBF9A103B8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03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F890CCBE-0ADF-4CB5-BCC6-79BD723E8288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8B8387BF-07E1-4B16-AADE-77384617E83B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40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B9A3DF21-6BE2-47D8-AE84-AF15055D0575}"/>
              </a:ext>
            </a:extLst>
          </p:cNvPr>
          <p:cNvGrpSpPr/>
          <p:nvPr userDrawn="1"/>
        </p:nvGrpSpPr>
        <p:grpSpPr>
          <a:xfrm>
            <a:off x="1739901" y="5464684"/>
            <a:ext cx="9942831" cy="707886"/>
            <a:chOff x="1746250" y="1650345"/>
            <a:chExt cx="9942831" cy="707886"/>
          </a:xfrm>
        </p:grpSpPr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A728C1D-5419-43F7-8C03-5CC9187119B1}"/>
                </a:ext>
              </a:extLst>
            </p:cNvPr>
            <p:cNvSpPr txBox="1"/>
            <p:nvPr userDrawn="1"/>
          </p:nvSpPr>
          <p:spPr>
            <a:xfrm>
              <a:off x="1746250" y="1650345"/>
              <a:ext cx="876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26465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04</a:t>
              </a:r>
              <a:endParaRPr lang="zh-TW" altLang="en-US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4112E4EC-FF56-4749-876D-CA1CC914D5F0}"/>
                </a:ext>
              </a:extLst>
            </p:cNvPr>
            <p:cNvSpPr/>
            <p:nvPr userDrawn="1"/>
          </p:nvSpPr>
          <p:spPr>
            <a:xfrm>
              <a:off x="2694940" y="1726406"/>
              <a:ext cx="45719" cy="5461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264653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1EB9428-903A-48A5-A21A-370E6629B5F1}"/>
                </a:ext>
              </a:extLst>
            </p:cNvPr>
            <p:cNvSpPr txBox="1"/>
            <p:nvPr userDrawn="1"/>
          </p:nvSpPr>
          <p:spPr>
            <a:xfrm>
              <a:off x="4452619" y="1683860"/>
              <a:ext cx="7236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TW" altLang="en-US" sz="36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4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39556-8009-4058-AE65-D893BA3A4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271183"/>
          </a:xfrm>
          <a:solidFill>
            <a:schemeClr val="bg1"/>
          </a:solidFill>
        </p:spPr>
        <p:txBody>
          <a:bodyPr/>
          <a:lstStyle>
            <a:lvl1pPr algn="ctr">
              <a:defRPr b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258697-6377-4ADE-A0D5-C8D9CE8ABFDA}"/>
              </a:ext>
            </a:extLst>
          </p:cNvPr>
          <p:cNvSpPr/>
          <p:nvPr userDrawn="1"/>
        </p:nvSpPr>
        <p:spPr>
          <a:xfrm>
            <a:off x="0" y="1271183"/>
            <a:ext cx="12192000" cy="45719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6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FD469-7581-4191-A04C-834A1B15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367" y="2270524"/>
            <a:ext cx="8352719" cy="2372456"/>
          </a:xfrm>
        </p:spPr>
        <p:txBody>
          <a:bodyPr anchor="b"/>
          <a:lstStyle>
            <a:lvl1pPr algn="l">
              <a:defRPr sz="6000" b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8325F0-69DB-4E10-A716-8F1C28293AC1}"/>
              </a:ext>
            </a:extLst>
          </p:cNvPr>
          <p:cNvSpPr/>
          <p:nvPr userDrawn="1"/>
        </p:nvSpPr>
        <p:spPr>
          <a:xfrm rot="16200000" flipV="1">
            <a:off x="-1790702" y="1790702"/>
            <a:ext cx="6858003" cy="3276599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376B95D-44B2-4C7E-BF9D-7735CB404D16}"/>
              </a:ext>
            </a:extLst>
          </p:cNvPr>
          <p:cNvSpPr/>
          <p:nvPr userDrawn="1"/>
        </p:nvSpPr>
        <p:spPr>
          <a:xfrm>
            <a:off x="2212774" y="1467474"/>
            <a:ext cx="2002971" cy="182563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2D24F0-6CF5-4811-BFDA-FEDA7B4A0BD2}"/>
              </a:ext>
            </a:extLst>
          </p:cNvPr>
          <p:cNvSpPr/>
          <p:nvPr userDrawn="1"/>
        </p:nvSpPr>
        <p:spPr>
          <a:xfrm>
            <a:off x="2210960" y="5207964"/>
            <a:ext cx="2002971" cy="182563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C03FE07-ACB5-4641-BFA8-4E32338B1065}"/>
              </a:ext>
            </a:extLst>
          </p:cNvPr>
          <p:cNvSpPr/>
          <p:nvPr userDrawn="1"/>
        </p:nvSpPr>
        <p:spPr>
          <a:xfrm rot="16200000">
            <a:off x="383564" y="3294869"/>
            <a:ext cx="3923053" cy="268261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A02DB4D-ED0A-4B1F-9215-D1F9FF9E7C03}"/>
              </a:ext>
            </a:extLst>
          </p:cNvPr>
          <p:cNvSpPr/>
          <p:nvPr userDrawn="1"/>
        </p:nvSpPr>
        <p:spPr>
          <a:xfrm rot="16200000">
            <a:off x="3827988" y="5004581"/>
            <a:ext cx="559366" cy="21252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83DFF3-1058-4512-B0EC-2844A78C58DE}"/>
              </a:ext>
            </a:extLst>
          </p:cNvPr>
          <p:cNvSpPr/>
          <p:nvPr userDrawn="1"/>
        </p:nvSpPr>
        <p:spPr>
          <a:xfrm rot="16200000">
            <a:off x="3827987" y="1640894"/>
            <a:ext cx="559366" cy="212522"/>
          </a:xfrm>
          <a:prstGeom prst="round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18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45E7E-61B8-4ABF-AE9A-4C6ED5DE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EE0D9A-8715-427C-965A-0A9C16444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6D5054-63DC-4444-B63D-C2B4C6DF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15879E-7DF2-497D-B3B4-F24BB090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D41BC9-75FD-44E3-96F3-96382F0A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37C46-AF1C-471B-A752-D162D656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2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51383-52B6-457B-92EA-783E0DAB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DEB9AC-285C-46C3-A926-785F4EFB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60176E-ED09-4E16-BAE5-C0CFB8022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281A4B0-7845-4521-934B-0B145644E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8A34E9-ACD1-438E-949E-58BBED3C9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0152DC4-EC2C-4EF4-9AC8-0D79ECCD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93D5440-6F92-40CA-A2D0-33E09820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963765-66FA-4795-A245-5B53CC9F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64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778CA-E059-441E-9733-6B6B3CDF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75880E-92B2-4065-BE88-D5639FB5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2510FE-D8F7-41B7-9FBE-B6B4AB89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B3D879-8233-481E-B0EF-05CFDDEB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55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CECE4B-7FA2-44F1-B9FF-529C1B2C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186ECE-B781-493E-95F5-19440EB3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CE4086-FEE1-4505-95F2-54D3F765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6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AC173B-697C-4E50-B8CF-8C5CA0E7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F5A90E-0FA1-4BD5-862C-418A3BF2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3546B3-A97B-469E-BC02-1F1C23BA8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A215B-FB2D-431B-B262-7100998F9CF4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0FFA8C-ED9E-47C7-8FDD-68C060C0D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7E9370-3214-4A26-9452-3B8AE84AF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166AC-9379-4365-A2CD-2E6008F43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7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91787-C9C5-4197-B830-CC04290AC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7304"/>
            <a:ext cx="9144000" cy="3414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4800" b="1" dirty="0"/>
              <a:t>A Review of Artificial Intelligence's Neural Networks (Deep Learning) Applications in Medical Diagnosis and Prediction</a:t>
            </a:r>
            <a:endParaRPr lang="zh-TW" altLang="en-US" sz="4800" b="1" dirty="0">
              <a:solidFill>
                <a:srgbClr val="264653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66EA8B-2D05-404B-9A83-07CF4BDA4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9401" y="5320845"/>
            <a:ext cx="3533198" cy="339851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2023/05/01</a:t>
            </a:r>
            <a:endParaRPr lang="zh-TW" altLang="en-US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164820D4-95A1-492C-93A3-04528EDCB7CC}"/>
              </a:ext>
            </a:extLst>
          </p:cNvPr>
          <p:cNvSpPr txBox="1">
            <a:spLocks/>
          </p:cNvSpPr>
          <p:nvPr/>
        </p:nvSpPr>
        <p:spPr>
          <a:xfrm>
            <a:off x="9655728" y="6062446"/>
            <a:ext cx="2536272" cy="339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rgbClr val="264653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ea typeface="微軟正黑體" panose="020B0604030504040204" pitchFamily="34" charset="-120"/>
              </a:rPr>
              <a:t>information source : </a:t>
            </a:r>
            <a:r>
              <a:rPr lang="en-US" altLang="zh-TW" sz="1100" dirty="0" err="1">
                <a:ea typeface="微軟正黑體" panose="020B0604030504040204" pitchFamily="34" charset="-120"/>
              </a:rPr>
              <a:t>ieee</a:t>
            </a:r>
            <a:endParaRPr lang="zh-TW" altLang="en-US" sz="1100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07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6096000" y="3211444"/>
            <a:ext cx="528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parts: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layer, one or more hidden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layers, and an output layer.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FB4328-6D31-4EC9-9CFA-E1EB1D11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7" y="2350475"/>
            <a:ext cx="4409524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1317625" y="1528078"/>
            <a:ext cx="9556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deep learning, a convolutional neural network (CNN/</a:t>
            </a:r>
            <a:r>
              <a:rPr lang="en-US" altLang="zh-TW" sz="2400" dirty="0" err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ConvNet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is a class of deep neural networks, most commonly applied to analyze visual imagery.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uses a special technique called </a:t>
            </a:r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Now in mathematics convolution is a mathematical operation on two functions that produces a third function that expresses how the shape of one is modified by the other.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849A4E-6290-46E1-8525-AAB79CED45D0}"/>
              </a:ext>
            </a:extLst>
          </p:cNvPr>
          <p:cNvSpPr/>
          <p:nvPr/>
        </p:nvSpPr>
        <p:spPr>
          <a:xfrm>
            <a:off x="4940969" y="55923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https://www.analyticsvidhya.com/blog/2021/05/convolutional-neural-networks-cnn/</a:t>
            </a:r>
          </a:p>
        </p:txBody>
      </p:sp>
    </p:spTree>
    <p:extLst>
      <p:ext uri="{BB962C8B-B14F-4D97-AF65-F5344CB8AC3E}">
        <p14:creationId xmlns:p14="http://schemas.microsoft.com/office/powerpoint/2010/main" val="266846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6331444" y="2098345"/>
            <a:ext cx="5488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structure of a CNN contains one input layer, one output layer, and multiple hidden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hidden layers include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convolutional 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pooling</a:t>
            </a:r>
            <a:r>
              <a:rPr lang="zh-TW" altLang="en-US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fully connected layers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3D7FF2-3C4F-48B4-99C4-BA1E987B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5" y="2668410"/>
            <a:ext cx="4904762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4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35C959-04BE-4A55-806A-18494FE9DEFC}"/>
              </a:ext>
            </a:extLst>
          </p:cNvPr>
          <p:cNvSpPr txBox="1"/>
          <p:nvPr/>
        </p:nvSpPr>
        <p:spPr>
          <a:xfrm>
            <a:off x="6507612" y="3289766"/>
            <a:ext cx="548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key element of a convolutional layer is 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 kernels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BA5E84-571E-4A68-A225-E675071A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09970"/>
            <a:ext cx="4809333" cy="36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4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Networks(CNNs)</a:t>
            </a:r>
            <a:endParaRPr lang="zh-TW" altLang="en-US" dirty="0"/>
          </a:p>
        </p:txBody>
      </p:sp>
      <p:pic>
        <p:nvPicPr>
          <p:cNvPr id="7" name="QQ录屏20230411095444">
            <a:hlinkClick r:id="" action="ppaction://media"/>
            <a:extLst>
              <a:ext uri="{FF2B5EF4-FFF2-40B4-BE49-F238E27FC236}">
                <a16:creationId xmlns:a16="http://schemas.microsoft.com/office/drawing/2014/main" id="{2AE40A8A-6D67-4AE6-9E2D-0943DDB72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5247" end="12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075" y="1812280"/>
            <a:ext cx="7943850" cy="445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037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1317625" y="2383755"/>
            <a:ext cx="9556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main idea of ​​FCN is to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the fully connected layer with a convolutional layer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an image of any size can be input, and the output will get a dense prediction of the category to which each pixel belongs, so that it can be applied to the Semantic Segmentation task, and at the same time realize end-to-end training.</a:t>
            </a:r>
          </a:p>
        </p:txBody>
      </p:sp>
    </p:spTree>
    <p:extLst>
      <p:ext uri="{BB962C8B-B14F-4D97-AF65-F5344CB8AC3E}">
        <p14:creationId xmlns:p14="http://schemas.microsoft.com/office/powerpoint/2010/main" val="404908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7189365" y="2204769"/>
            <a:ext cx="39534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 replaces the fully connected layers with convolutional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last step in FCN is to </a:t>
            </a:r>
            <a:r>
              <a:rPr lang="en-US" altLang="zh-TW" sz="2400" dirty="0" err="1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unsample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heatmap through deconvolution layers.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25CFE1-11DD-4FBD-87E8-F3495661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5" y="2792463"/>
            <a:ext cx="5951328" cy="22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Networks (FCNs)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6AE9D5-9F87-4F62-AC7F-F1CB2507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" y="2291538"/>
            <a:ext cx="10323809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Generative Adversarial Networks</a:t>
            </a:r>
            <a:br>
              <a:rPr lang="en-US" altLang="zh-TW" dirty="0"/>
            </a:br>
            <a:r>
              <a:rPr lang="en-US" altLang="zh-TW" dirty="0"/>
              <a:t>(GANs)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3C2A3B-5D02-4CA8-8D48-437C80E81B8B}"/>
              </a:ext>
            </a:extLst>
          </p:cNvPr>
          <p:cNvSpPr txBox="1"/>
          <p:nvPr/>
        </p:nvSpPr>
        <p:spPr>
          <a:xfrm>
            <a:off x="1317625" y="2554773"/>
            <a:ext cx="9556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GANs are a clever way of training a generative model by framing the problem as a supervised learning problem with two sub-models: the generator model that we train to generate new examples, and the discriminator model that tries to classify examples as either real (from the domain) or fake (generated). </a:t>
            </a:r>
          </a:p>
        </p:txBody>
      </p:sp>
    </p:spTree>
    <p:extLst>
      <p:ext uri="{BB962C8B-B14F-4D97-AF65-F5344CB8AC3E}">
        <p14:creationId xmlns:p14="http://schemas.microsoft.com/office/powerpoint/2010/main" val="349183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Generative Adversarial Networks</a:t>
            </a:r>
            <a:br>
              <a:rPr lang="en-US" altLang="zh-TW" dirty="0"/>
            </a:br>
            <a:r>
              <a:rPr lang="en-US" altLang="zh-TW" dirty="0"/>
              <a:t>(GANs)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70C1FC-1485-4CA1-9F46-A5D6EEEA0FFF}"/>
              </a:ext>
            </a:extLst>
          </p:cNvPr>
          <p:cNvSpPr txBox="1"/>
          <p:nvPr/>
        </p:nvSpPr>
        <p:spPr>
          <a:xfrm>
            <a:off x="6660858" y="3221542"/>
            <a:ext cx="517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 neural networks</a:t>
            </a:r>
          </a:p>
          <a:p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generative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 </a:t>
            </a:r>
          </a:p>
          <a:p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discriminative network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9C2A8-C847-4A6A-99BF-2B2AE74A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1" y="2429646"/>
            <a:ext cx="5401516" cy="29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8469A-45C1-4C0F-AC8A-778E256B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650DAA-4D02-4F9F-88C9-C676DF53B863}"/>
              </a:ext>
            </a:extLst>
          </p:cNvPr>
          <p:cNvSpPr txBox="1"/>
          <p:nvPr/>
        </p:nvSpPr>
        <p:spPr>
          <a:xfrm>
            <a:off x="2984939" y="1650196"/>
            <a:ext cx="766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BACKGROUND&amp;INTRODUCTION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9FD328-48CC-44D3-A672-88C19FE25764}"/>
              </a:ext>
            </a:extLst>
          </p:cNvPr>
          <p:cNvSpPr txBox="1"/>
          <p:nvPr/>
        </p:nvSpPr>
        <p:spPr>
          <a:xfrm>
            <a:off x="2984939" y="2684100"/>
            <a:ext cx="885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APPROACHES IN</a:t>
            </a:r>
          </a:p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DIAGNOSIS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DCD6F9-2FE9-4A8F-84AE-6085D5321EAD}"/>
              </a:ext>
            </a:extLst>
          </p:cNvPr>
          <p:cNvSpPr txBox="1"/>
          <p:nvPr/>
        </p:nvSpPr>
        <p:spPr>
          <a:xfrm>
            <a:off x="2984939" y="4238308"/>
            <a:ext cx="843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CHALLENGES AND STRENGTHS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F2F342-3699-43B8-94EB-438A7A433769}"/>
              </a:ext>
            </a:extLst>
          </p:cNvPr>
          <p:cNvSpPr txBox="1"/>
          <p:nvPr/>
        </p:nvSpPr>
        <p:spPr>
          <a:xfrm>
            <a:off x="2908027" y="5479857"/>
            <a:ext cx="8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spc="3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CONCLUSION &amp; FUTURE WORK</a:t>
            </a:r>
            <a:endParaRPr lang="zh-TW" altLang="en-US" sz="3600" b="1" spc="3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5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7784930" cy="2471057"/>
          </a:xfrm>
        </p:spPr>
        <p:txBody>
          <a:bodyPr anchor="ctr">
            <a:normAutofit fontScale="90000"/>
          </a:bodyPr>
          <a:lstStyle/>
          <a:p>
            <a:r>
              <a:rPr lang="en-US" altLang="zh-TW" spc="300" dirty="0"/>
              <a:t>CHALLENGES </a:t>
            </a:r>
            <a:br>
              <a:rPr lang="en-US" altLang="zh-TW" spc="300" dirty="0"/>
            </a:br>
            <a:r>
              <a:rPr lang="en-US" altLang="zh-TW" spc="300" dirty="0"/>
              <a:t>AND </a:t>
            </a:r>
            <a:br>
              <a:rPr lang="en-US" altLang="zh-TW" spc="300" dirty="0"/>
            </a:br>
            <a:r>
              <a:rPr lang="en-US" altLang="zh-TW" spc="300" dirty="0"/>
              <a:t>STRENGTHS</a:t>
            </a:r>
          </a:p>
        </p:txBody>
      </p:sp>
    </p:spTree>
    <p:extLst>
      <p:ext uri="{BB962C8B-B14F-4D97-AF65-F5344CB8AC3E}">
        <p14:creationId xmlns:p14="http://schemas.microsoft.com/office/powerpoint/2010/main" val="319747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CHALLENGES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5695F1-6305-4215-93E8-F8030F16511B}"/>
              </a:ext>
            </a:extLst>
          </p:cNvPr>
          <p:cNvSpPr txBox="1"/>
          <p:nvPr/>
        </p:nvSpPr>
        <p:spPr>
          <a:xfrm>
            <a:off x="1317625" y="1528078"/>
            <a:ext cx="9556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Although CNN has a promising capability in image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 and pattern recognition, it has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  <a:r>
              <a:rPr lang="zh-TW" altLang="en-US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capability in segmentations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 has limitations in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fixed receptive size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Overfitting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happens when data are limited and a model captures the patterns and regularities.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is computationally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3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STRENGTHS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671EA3-999F-4B77-97F9-987A43D3AFD3}"/>
              </a:ext>
            </a:extLst>
          </p:cNvPr>
          <p:cNvSpPr txBox="1"/>
          <p:nvPr/>
        </p:nvSpPr>
        <p:spPr>
          <a:xfrm>
            <a:off x="1205218" y="1753104"/>
            <a:ext cx="9781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performance of deep learning significantly surpasses other learning algorithms after the amount of data reaches a certain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neural networks generally have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fault tolerance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 data or data corruption does not affect 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49232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7784930" cy="2471057"/>
          </a:xfrm>
        </p:spPr>
        <p:txBody>
          <a:bodyPr anchor="ctr">
            <a:normAutofit/>
          </a:bodyPr>
          <a:lstStyle/>
          <a:p>
            <a:r>
              <a:rPr lang="en-US" altLang="zh-TW" spc="300" dirty="0"/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372652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300" dirty="0"/>
              <a:t>FUTURE</a:t>
            </a:r>
            <a:r>
              <a:rPr lang="en-US" altLang="zh-TW" dirty="0"/>
              <a:t> OUTLOOK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E0210-D0F1-46C0-93C1-9A457E308D1C}"/>
              </a:ext>
            </a:extLst>
          </p:cNvPr>
          <p:cNvSpPr txBox="1"/>
          <p:nvPr/>
        </p:nvSpPr>
        <p:spPr>
          <a:xfrm>
            <a:off x="1205218" y="1493045"/>
            <a:ext cx="9781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digitization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standardization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provide a solution to inconsistent size and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development of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graphics processing unit (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has significantly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increased the computing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 computing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 also incited many discussions within the healthcare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Nonetheless, moving on to the cloud also raises concerns for data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privacy and security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learning application in medical diagnosis and prediction shows promising results.</a:t>
            </a:r>
          </a:p>
        </p:txBody>
      </p:sp>
    </p:spTree>
    <p:extLst>
      <p:ext uri="{BB962C8B-B14F-4D97-AF65-F5344CB8AC3E}">
        <p14:creationId xmlns:p14="http://schemas.microsoft.com/office/powerpoint/2010/main" val="392119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82343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9557404" cy="2471057"/>
          </a:xfrm>
        </p:spPr>
        <p:txBody>
          <a:bodyPr>
            <a:normAutofit fontScale="90000"/>
          </a:bodyPr>
          <a:lstStyle/>
          <a:p>
            <a:r>
              <a:rPr lang="en-US" altLang="zh-TW" spc="300" dirty="0"/>
              <a:t>BACKGROUND</a:t>
            </a:r>
            <a:br>
              <a:rPr lang="en-US" altLang="zh-TW" spc="300" dirty="0"/>
            </a:br>
            <a:r>
              <a:rPr lang="en-US" altLang="zh-TW" spc="300" dirty="0"/>
              <a:t>AND</a:t>
            </a:r>
            <a:br>
              <a:rPr lang="en-US" altLang="zh-TW" spc="300" dirty="0"/>
            </a:br>
            <a:r>
              <a:rPr lang="en-US" altLang="zh-TW" spc="300" dirty="0"/>
              <a:t>INTRODUCTION</a:t>
            </a:r>
            <a:endParaRPr lang="zh-TW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22710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74B10-73B0-4245-BAC9-B2873DDE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/>
              <a:t>BACKGROUND</a:t>
            </a:r>
            <a:endParaRPr lang="zh-TW" altLang="en-US" spc="3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6292E6-6342-4805-944D-2114DA43B92B}"/>
              </a:ext>
            </a:extLst>
          </p:cNvPr>
          <p:cNvSpPr txBox="1"/>
          <p:nvPr/>
        </p:nvSpPr>
        <p:spPr>
          <a:xfrm>
            <a:off x="1317625" y="1603394"/>
            <a:ext cx="95567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doctors and researchers diagnose or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 illnesses, they usually rely on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detailed information about specific tissues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organs to make the optimal treatment plan.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imaging has become a necessary part of diagnosis, prediction, and treatment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MRI, PET,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 detection, textual features, morphological filtering, shape model building, and template matching.</a:t>
            </a:r>
          </a:p>
        </p:txBody>
      </p:sp>
    </p:spTree>
    <p:extLst>
      <p:ext uri="{BB962C8B-B14F-4D97-AF65-F5344CB8AC3E}">
        <p14:creationId xmlns:p14="http://schemas.microsoft.com/office/powerpoint/2010/main" val="187065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74B10-73B0-4245-BAC9-B2873DDE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/>
              <a:t>INTRODUCTION</a:t>
            </a:r>
            <a:endParaRPr lang="zh-TW" altLang="en-US" spc="3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6292E6-6342-4805-944D-2114DA43B92B}"/>
              </a:ext>
            </a:extLst>
          </p:cNvPr>
          <p:cNvSpPr txBox="1"/>
          <p:nvPr/>
        </p:nvSpPr>
        <p:spPr>
          <a:xfrm>
            <a:off x="1317625" y="1611783"/>
            <a:ext cx="95567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 learning models are trained with a massive amount of data and ultimately result in more accurate classification or prediction.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Increased capacity of computing power, wider range of data, and better models and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 of deep learning in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 vision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zh-TW" altLang="en-US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inspired many researchers to apply it to </a:t>
            </a:r>
            <a:r>
              <a:rPr lang="en-US" altLang="zh-TW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medical image</a:t>
            </a:r>
            <a:r>
              <a:rPr lang="zh-TW" altLang="en-US" sz="2400" b="1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Review deep learning’s application in medical diagnosis and prediction.</a:t>
            </a:r>
          </a:p>
        </p:txBody>
      </p:sp>
    </p:spTree>
    <p:extLst>
      <p:ext uri="{BB962C8B-B14F-4D97-AF65-F5344CB8AC3E}">
        <p14:creationId xmlns:p14="http://schemas.microsoft.com/office/powerpoint/2010/main" val="319286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E8A7B-1724-4D93-8D88-A198BF2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10" y="2249714"/>
            <a:ext cx="9557404" cy="2471057"/>
          </a:xfrm>
        </p:spPr>
        <p:txBody>
          <a:bodyPr anchor="ctr">
            <a:normAutofit fontScale="90000"/>
          </a:bodyPr>
          <a:lstStyle/>
          <a:p>
            <a:r>
              <a:rPr lang="en-US" altLang="zh-TW" spc="300" dirty="0"/>
              <a:t>DEEP LEARNING APPROACHES IN</a:t>
            </a:r>
            <a:br>
              <a:rPr lang="en-US" altLang="zh-TW" spc="300" dirty="0"/>
            </a:br>
            <a:r>
              <a:rPr lang="en-US" altLang="zh-TW" spc="300" dirty="0"/>
              <a:t>MEDICAL DIAGNOSIS</a:t>
            </a:r>
          </a:p>
        </p:txBody>
      </p:sp>
    </p:spTree>
    <p:extLst>
      <p:ext uri="{BB962C8B-B14F-4D97-AF65-F5344CB8AC3E}">
        <p14:creationId xmlns:p14="http://schemas.microsoft.com/office/powerpoint/2010/main" val="261005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pc="300" dirty="0"/>
              <a:t>DEEP LEARNING APPROACHES IN</a:t>
            </a:r>
            <a:br>
              <a:rPr lang="en-US" altLang="zh-TW" spc="300" dirty="0"/>
            </a:br>
            <a:r>
              <a:rPr lang="en-US" altLang="zh-TW" spc="300" dirty="0"/>
              <a:t>MEDICAL DIAGNOSIS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2980720" y="1430683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</a:t>
            </a:r>
          </a:p>
        </p:txBody>
      </p:sp>
      <p:pic>
        <p:nvPicPr>
          <p:cNvPr id="1026" name="Picture 2" descr="What is an Artificial Neural Networks? | Bernard Marr">
            <a:extLst>
              <a:ext uri="{FF2B5EF4-FFF2-40B4-BE49-F238E27FC236}">
                <a16:creationId xmlns:a16="http://schemas.microsoft.com/office/drawing/2014/main" id="{A93D5424-4764-4F24-90B9-F13B2948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9" y="1997704"/>
            <a:ext cx="2584160" cy="172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al Neural Networks, Explained | by Mayank Mishra | Towards Data  Science">
            <a:extLst>
              <a:ext uri="{FF2B5EF4-FFF2-40B4-BE49-F238E27FC236}">
                <a16:creationId xmlns:a16="http://schemas.microsoft.com/office/drawing/2014/main" id="{F1AE429E-2F9E-4515-A78A-AA376292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25" y="4444044"/>
            <a:ext cx="3998228" cy="178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CN Explained | Papers With Code">
            <a:extLst>
              <a:ext uri="{FF2B5EF4-FFF2-40B4-BE49-F238E27FC236}">
                <a16:creationId xmlns:a16="http://schemas.microsoft.com/office/drawing/2014/main" id="{AA4571F9-24D6-4CB9-BDF9-062C5457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30" y="1997704"/>
            <a:ext cx="3313651" cy="17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ive Adversarial Networks(GANs) | Complete Guide to GANs">
            <a:extLst>
              <a:ext uri="{FF2B5EF4-FFF2-40B4-BE49-F238E27FC236}">
                <a16:creationId xmlns:a16="http://schemas.microsoft.com/office/drawing/2014/main" id="{FC35AE02-6D5B-4484-B84A-CA7CBCCA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30" y="4557431"/>
            <a:ext cx="3313651" cy="186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EA77F07-6C0E-4BE4-8D5D-428A94583C40}"/>
              </a:ext>
            </a:extLst>
          </p:cNvPr>
          <p:cNvSpPr txBox="1"/>
          <p:nvPr/>
        </p:nvSpPr>
        <p:spPr>
          <a:xfrm>
            <a:off x="2980719" y="4213211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93F5BD-6AEE-4506-B7CB-3AE37C7C7194}"/>
              </a:ext>
            </a:extLst>
          </p:cNvPr>
          <p:cNvSpPr txBox="1"/>
          <p:nvPr/>
        </p:nvSpPr>
        <p:spPr>
          <a:xfrm>
            <a:off x="8298946" y="1430683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9FFDB5-0602-47A7-BBD3-81D13799458A}"/>
              </a:ext>
            </a:extLst>
          </p:cNvPr>
          <p:cNvSpPr txBox="1"/>
          <p:nvPr/>
        </p:nvSpPr>
        <p:spPr>
          <a:xfrm>
            <a:off x="8298948" y="4095765"/>
            <a:ext cx="8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250699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B2F033-A8DC-4FCE-A76E-858A43E60AF3}"/>
              </a:ext>
            </a:extLst>
          </p:cNvPr>
          <p:cNvSpPr txBox="1"/>
          <p:nvPr/>
        </p:nvSpPr>
        <p:spPr>
          <a:xfrm>
            <a:off x="1317625" y="1832878"/>
            <a:ext cx="9556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Artificial neural networks (ANNs) is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subset of machine learning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are at the heart of deep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Neural networks rely on </a:t>
            </a:r>
            <a:r>
              <a:rPr lang="en-US" altLang="zh-TW" sz="2400" dirty="0">
                <a:solidFill>
                  <a:srgbClr val="E76F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data to learn </a:t>
            </a: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improve their accuracy over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26465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once these learning algorithms are fine-tuned for accuracy, they are powerful tools in computer science and artificial intelligence, allowing us to classify and cluster data at a high velocity. </a:t>
            </a:r>
          </a:p>
        </p:txBody>
      </p:sp>
    </p:spTree>
    <p:extLst>
      <p:ext uri="{BB962C8B-B14F-4D97-AF65-F5344CB8AC3E}">
        <p14:creationId xmlns:p14="http://schemas.microsoft.com/office/powerpoint/2010/main" val="423841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C0224-FAB4-42A8-8798-A43490D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Artificial Neural Networks(ANN)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B5A003-89A0-42DD-8136-18FE8E96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30" y="1577688"/>
            <a:ext cx="4666667" cy="47428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BC2FC3-6C03-4EF9-B441-A74C118E3168}"/>
              </a:ext>
            </a:extLst>
          </p:cNvPr>
          <p:cNvSpPr txBox="1"/>
          <p:nvPr/>
        </p:nvSpPr>
        <p:spPr>
          <a:xfrm>
            <a:off x="6405345" y="3228222"/>
            <a:ext cx="528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6465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parts: input, activation function, and output. </a:t>
            </a:r>
          </a:p>
        </p:txBody>
      </p:sp>
    </p:spTree>
    <p:extLst>
      <p:ext uri="{BB962C8B-B14F-4D97-AF65-F5344CB8AC3E}">
        <p14:creationId xmlns:p14="http://schemas.microsoft.com/office/powerpoint/2010/main" val="238494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佈景主題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36386</TotalTime>
  <Words>866</Words>
  <Application>Microsoft Office PowerPoint</Application>
  <PresentationFormat>寬螢幕</PresentationFormat>
  <Paragraphs>91</Paragraphs>
  <Slides>25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Calibri Light</vt:lpstr>
      <vt:lpstr>Courier New</vt:lpstr>
      <vt:lpstr>Office 佈景主題</vt:lpstr>
      <vt:lpstr>A Review of Artificial Intelligence's Neural Networks (Deep Learning) Applications in Medical Diagnosis and Prediction</vt:lpstr>
      <vt:lpstr>PowerPoint 簡報</vt:lpstr>
      <vt:lpstr>BACKGROUND AND INTRODUCTION</vt:lpstr>
      <vt:lpstr>BACKGROUND</vt:lpstr>
      <vt:lpstr>INTRODUCTION</vt:lpstr>
      <vt:lpstr>DEEP LEARNING APPROACHES IN MEDICAL DIAGNOSIS</vt:lpstr>
      <vt:lpstr>DEEP LEARNING APPROACHES IN MEDICAL DIAGNOSIS</vt:lpstr>
      <vt:lpstr>Artificial Neural Networks(ANN)</vt:lpstr>
      <vt:lpstr>Artificial Neural Networks(ANN)</vt:lpstr>
      <vt:lpstr>Artificial Neural Networks(ANN)</vt:lpstr>
      <vt:lpstr>Convolutional Neural Networks(CNNs)</vt:lpstr>
      <vt:lpstr>Convolutional Neural Networks(CNNs)</vt:lpstr>
      <vt:lpstr>Convolutional Neural Networks(CNNs)</vt:lpstr>
      <vt:lpstr>Convolutional Neural Networks(CNNs)</vt:lpstr>
      <vt:lpstr>Fully Convolutional Networks (FCNs)</vt:lpstr>
      <vt:lpstr>Fully Convolutional Networks (FCNs)</vt:lpstr>
      <vt:lpstr>Fully Convolutional Networks (FCNs)</vt:lpstr>
      <vt:lpstr>Generative Adversarial Networks (GANs)</vt:lpstr>
      <vt:lpstr>Generative Adversarial Networks (GANs)</vt:lpstr>
      <vt:lpstr>CHALLENGES  AND  STRENGTHS</vt:lpstr>
      <vt:lpstr>CHALLENGES</vt:lpstr>
      <vt:lpstr>STRENGTHS</vt:lpstr>
      <vt:lpstr>FUTURE OUTLOOK</vt:lpstr>
      <vt:lpstr>FUTURE OUTLOOK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198</cp:revision>
  <dcterms:created xsi:type="dcterms:W3CDTF">2022-11-18T07:54:57Z</dcterms:created>
  <dcterms:modified xsi:type="dcterms:W3CDTF">2023-05-22T02:11:01Z</dcterms:modified>
</cp:coreProperties>
</file>